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7"/>
  </p:notesMasterIdLst>
  <p:sldIdLst>
    <p:sldId id="256" r:id="rId2"/>
    <p:sldId id="292" r:id="rId3"/>
    <p:sldId id="295" r:id="rId4"/>
    <p:sldId id="303" r:id="rId5"/>
    <p:sldId id="293" r:id="rId6"/>
    <p:sldId id="294" r:id="rId7"/>
    <p:sldId id="257" r:id="rId8"/>
    <p:sldId id="258" r:id="rId9"/>
    <p:sldId id="259" r:id="rId10"/>
    <p:sldId id="260" r:id="rId11"/>
    <p:sldId id="262" r:id="rId12"/>
    <p:sldId id="263" r:id="rId13"/>
    <p:sldId id="269" r:id="rId14"/>
    <p:sldId id="267" r:id="rId15"/>
    <p:sldId id="268" r:id="rId16"/>
    <p:sldId id="264" r:id="rId17"/>
    <p:sldId id="265" r:id="rId18"/>
    <p:sldId id="266" r:id="rId19"/>
    <p:sldId id="270" r:id="rId20"/>
    <p:sldId id="271" r:id="rId21"/>
    <p:sldId id="273" r:id="rId22"/>
    <p:sldId id="274" r:id="rId23"/>
    <p:sldId id="296" r:id="rId24"/>
    <p:sldId id="287" r:id="rId25"/>
    <p:sldId id="288" r:id="rId26"/>
    <p:sldId id="289" r:id="rId27"/>
    <p:sldId id="290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97" r:id="rId36"/>
    <p:sldId id="282" r:id="rId37"/>
    <p:sldId id="283" r:id="rId38"/>
    <p:sldId id="284" r:id="rId39"/>
    <p:sldId id="298" r:id="rId40"/>
    <p:sldId id="299" r:id="rId41"/>
    <p:sldId id="300" r:id="rId42"/>
    <p:sldId id="285" r:id="rId43"/>
    <p:sldId id="301" r:id="rId44"/>
    <p:sldId id="291" r:id="rId45"/>
    <p:sldId id="30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7B0"/>
    <a:srgbClr val="7299BC"/>
    <a:srgbClr val="F29D5D"/>
    <a:srgbClr val="666C70"/>
    <a:srgbClr val="E46C0A"/>
    <a:srgbClr val="662070"/>
    <a:srgbClr val="D0362B"/>
    <a:srgbClr val="4D7FAA"/>
    <a:srgbClr val="E95241"/>
    <a:srgbClr val="0D7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7732B-DC58-489E-A7F7-5E5931BCCBC9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CF983-183D-4784-879B-D5FB09786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48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4956050"/>
            <a:ext cx="7940660" cy="763525"/>
          </a:xfrm>
          <a:noFill/>
          <a:effectLst/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5719575"/>
            <a:ext cx="7940660" cy="61082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833015"/>
            <a:ext cx="7940661" cy="763526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596540"/>
            <a:ext cx="7940661" cy="4531803"/>
          </a:xfrm>
        </p:spPr>
        <p:txBody>
          <a:bodyPr/>
          <a:lstStyle>
            <a:lvl1pPr algn="l"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algn="l"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 algn="l"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 algn="l"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3" y="374900"/>
            <a:ext cx="6566313" cy="763525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4" y="1291131"/>
            <a:ext cx="6566313" cy="4886560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8246070" cy="763526"/>
          </a:xfrm>
          <a:noFill/>
        </p:spPr>
        <p:txBody>
          <a:bodyPr>
            <a:normAutofit/>
          </a:bodyPr>
          <a:lstStyle>
            <a:lvl1pPr algn="l">
              <a:defRPr sz="3600" i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6" y="1878494"/>
            <a:ext cx="4123034" cy="571629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92369"/>
            <a:ext cx="4123035" cy="3301278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878495"/>
            <a:ext cx="4106566" cy="571630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92370"/>
            <a:ext cx="4106566" cy="3301278"/>
          </a:xfrm>
        </p:spPr>
        <p:txBody>
          <a:bodyPr/>
          <a:lstStyle>
            <a:lvl1pPr algn="ctr"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jpg"/><Relationship Id="rId7" Type="http://schemas.openxmlformats.org/officeDocument/2006/relationships/image" Target="../media/image4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unicef.org/serbia/sites/unicef.org.serbia/files/2018-05/deca-u-digitalnom-svetu.pdf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5108755"/>
            <a:ext cx="7940660" cy="1221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r-Latn-R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 i d e o - </a:t>
            </a:r>
            <a:r>
              <a:rPr lang="en-U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</a:t>
            </a:r>
            <a:r>
              <a:rPr lang="sr-Latn-R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</a:t>
            </a:r>
            <a:r>
              <a:rPr lang="sr-Latn-R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  <a:r>
              <a:rPr lang="sr-Latn-R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  <a:r>
              <a:rPr lang="sr-Latn-RS" sz="4100" b="1" dirty="0">
                <a:solidFill>
                  <a:srgbClr val="F15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r-Latn-RS" sz="4100" b="1" dirty="0">
                <a:solidFill>
                  <a:srgbClr val="F1592A"/>
                </a:solidFill>
                <a:effectLst/>
                <a:latin typeface="Arial Black" panose="020B0A04020102020204" pitchFamily="34" charset="0"/>
              </a:rPr>
              <a:t>: </a:t>
            </a:r>
            <a:br>
              <a:rPr lang="sr-Latn-RS" sz="4000" b="1" dirty="0"/>
            </a:br>
            <a:r>
              <a:rPr lang="sr-Latn-RS" sz="4000" dirty="0">
                <a:solidFill>
                  <a:srgbClr val="F1592A"/>
                </a:solidFill>
                <a:effectLst/>
              </a:rPr>
              <a:t>da li su               za vaše dete?</a:t>
            </a:r>
            <a:endParaRPr lang="en-US" sz="4000" dirty="0">
              <a:solidFill>
                <a:srgbClr val="F1592A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6151388"/>
            <a:ext cx="7940661" cy="610820"/>
          </a:xfrm>
        </p:spPr>
        <p:txBody>
          <a:bodyPr>
            <a:noAutofit/>
          </a:bodyPr>
          <a:lstStyle/>
          <a:p>
            <a:pPr algn="r"/>
            <a:r>
              <a:rPr lang="sr-Latn-RS" sz="2600" dirty="0">
                <a:solidFill>
                  <a:schemeClr val="bg1"/>
                </a:solidFill>
              </a:rPr>
              <a:t>.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5" y="2970885"/>
            <a:ext cx="763525" cy="509419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65" y="680310"/>
            <a:ext cx="1145288" cy="76352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05" y="796212"/>
            <a:ext cx="1944366" cy="12952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90" y="1901950"/>
            <a:ext cx="989876" cy="67905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36279EE-22FA-466E-AFFD-7191C481E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53" y="5462175"/>
            <a:ext cx="1177119" cy="1177119"/>
          </a:xfrm>
          <a:prstGeom prst="rect">
            <a:avLst/>
          </a:prstGeom>
        </p:spPr>
      </p:pic>
      <p:sp>
        <p:nvSpPr>
          <p:cNvPr id="10" name="Okvir za tekst 9">
            <a:extLst>
              <a:ext uri="{FF2B5EF4-FFF2-40B4-BE49-F238E27FC236}">
                <a16:creationId xmlns:a16="http://schemas.microsoft.com/office/drawing/2014/main" id="{0662078E-6F7D-412F-8F1E-D1018F7B4793}"/>
              </a:ext>
            </a:extLst>
          </p:cNvPr>
          <p:cNvSpPr txBox="1"/>
          <p:nvPr/>
        </p:nvSpPr>
        <p:spPr>
          <a:xfrm rot="482343">
            <a:off x="2651194" y="6169866"/>
            <a:ext cx="1068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dirty="0">
                <a:solidFill>
                  <a:srgbClr val="F1592A"/>
                </a:solidFill>
              </a:rPr>
              <a:t>loše</a:t>
            </a:r>
            <a:endParaRPr lang="sr-Latn-RS" sz="4000" dirty="0"/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6F40D7B2-E527-427E-93EC-A9D1F1C32249}"/>
              </a:ext>
            </a:extLst>
          </p:cNvPr>
          <p:cNvSpPr txBox="1"/>
          <p:nvPr/>
        </p:nvSpPr>
        <p:spPr>
          <a:xfrm rot="20945280">
            <a:off x="2214787" y="5614766"/>
            <a:ext cx="1679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dirty="0">
                <a:solidFill>
                  <a:srgbClr val="F1592A"/>
                </a:solidFill>
              </a:rPr>
              <a:t>dobre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b="1" dirty="0">
                <a:solidFill>
                  <a:srgbClr val="EC7440"/>
                </a:solidFill>
                <a:effectLst/>
              </a:rPr>
              <a:t>O čemu govore rezultati </a:t>
            </a:r>
            <a:br>
              <a:rPr lang="sr-Latn-RS" b="1" dirty="0">
                <a:solidFill>
                  <a:srgbClr val="EC7440"/>
                </a:solidFill>
                <a:effectLst/>
              </a:rPr>
            </a:br>
            <a:r>
              <a:rPr lang="sr-Latn-RS" b="1" dirty="0">
                <a:solidFill>
                  <a:srgbClr val="EC7440"/>
                </a:solidFill>
                <a:effectLst/>
              </a:rPr>
              <a:t>naučnih istraživanja?</a:t>
            </a:r>
            <a:endParaRPr lang="en-US" b="1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" y="2665475"/>
            <a:ext cx="5829300" cy="3886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E14C909-0722-42C5-826A-8F6A80D31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7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b="1" dirty="0">
                <a:solidFill>
                  <a:srgbClr val="EC7440"/>
                </a:solidFill>
                <a:effectLst/>
              </a:rPr>
              <a:t>Uzorak – mlade odrasle osobe</a:t>
            </a:r>
            <a:endParaRPr lang="en-US" b="1" dirty="0">
              <a:solidFill>
                <a:srgbClr val="EC744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2207360"/>
            <a:ext cx="7940661" cy="42263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Latn-RS" dirty="0">
                <a:solidFill>
                  <a:srgbClr val="4F5457"/>
                </a:solidFill>
              </a:rPr>
              <a:t>′Gejmeri′ su </a:t>
            </a:r>
            <a:r>
              <a:rPr lang="sr-Latn-RS" b="1" dirty="0">
                <a:solidFill>
                  <a:srgbClr val="4F5457"/>
                </a:solidFill>
              </a:rPr>
              <a:t>bolji/brži </a:t>
            </a:r>
            <a:r>
              <a:rPr lang="sr-Latn-RS" dirty="0">
                <a:solidFill>
                  <a:srgbClr val="4F5457"/>
                </a:solidFill>
              </a:rPr>
              <a:t>od onih koji ne igraju u:</a:t>
            </a:r>
          </a:p>
          <a:p>
            <a:pPr marL="0" indent="0">
              <a:buNone/>
            </a:pPr>
            <a:r>
              <a:rPr lang="sr-Latn-RS" b="1" dirty="0">
                <a:solidFill>
                  <a:srgbClr val="29B52E"/>
                </a:solidFill>
              </a:rPr>
              <a:t>vizuelnom praćenju i pretraživanju</a:t>
            </a:r>
            <a:r>
              <a:rPr lang="sr-Latn-RS" dirty="0">
                <a:solidFill>
                  <a:srgbClr val="29B52E"/>
                </a:solidFill>
              </a:rPr>
              <a:t>;</a:t>
            </a:r>
          </a:p>
          <a:p>
            <a:pPr marL="0" indent="0">
              <a:buNone/>
            </a:pPr>
            <a:r>
              <a:rPr lang="sr-Latn-RS" b="1" dirty="0">
                <a:solidFill>
                  <a:srgbClr val="C258C0"/>
                </a:solidFill>
              </a:rPr>
              <a:t>prebacivanju sa jednog zadatka na drugi</a:t>
            </a:r>
            <a:r>
              <a:rPr lang="sr-Latn-RS" dirty="0">
                <a:solidFill>
                  <a:srgbClr val="C258C0"/>
                </a:solidFill>
              </a:rPr>
              <a:t>;</a:t>
            </a:r>
          </a:p>
          <a:p>
            <a:pPr marL="0" indent="0">
              <a:buNone/>
            </a:pPr>
            <a:r>
              <a:rPr lang="sr-Latn-RS" b="1" dirty="0">
                <a:solidFill>
                  <a:srgbClr val="2F80C2"/>
                </a:solidFill>
              </a:rPr>
              <a:t>kratkoročnoj vizuelnoj memoriji</a:t>
            </a:r>
            <a:r>
              <a:rPr lang="sr-Latn-RS" dirty="0">
                <a:solidFill>
                  <a:srgbClr val="2F80C2"/>
                </a:solidFill>
              </a:rPr>
              <a:t>;</a:t>
            </a:r>
          </a:p>
          <a:p>
            <a:pPr marL="0" indent="0">
              <a:buNone/>
            </a:pPr>
            <a:r>
              <a:rPr lang="sr-Latn-RS" b="1" dirty="0">
                <a:solidFill>
                  <a:srgbClr val="C84F45"/>
                </a:solidFill>
              </a:rPr>
              <a:t>koordinaciji oko-ruka</a:t>
            </a:r>
            <a:r>
              <a:rPr lang="sr-Latn-RS" dirty="0">
                <a:solidFill>
                  <a:srgbClr val="C84F45"/>
                </a:solidFill>
              </a:rPr>
              <a:t>.</a:t>
            </a:r>
          </a:p>
          <a:p>
            <a:pPr marL="0" indent="0">
              <a:buNone/>
            </a:pPr>
            <a:r>
              <a:rPr lang="sr-Latn-RS" dirty="0">
                <a:solidFill>
                  <a:srgbClr val="4F5457"/>
                </a:solidFill>
              </a:rPr>
              <a:t>Imaju i </a:t>
            </a:r>
            <a:r>
              <a:rPr lang="sr-Latn-RS" b="1" dirty="0">
                <a:solidFill>
                  <a:srgbClr val="4F5457"/>
                </a:solidFill>
              </a:rPr>
              <a:t>kraće vreme reakcije</a:t>
            </a:r>
            <a:r>
              <a:rPr lang="sr-Latn-RS" dirty="0">
                <a:solidFill>
                  <a:srgbClr val="4F5457"/>
                </a:solidFill>
              </a:rPr>
              <a:t>.</a:t>
            </a:r>
          </a:p>
          <a:p>
            <a:pPr marL="0" indent="0">
              <a:buNone/>
            </a:pPr>
            <a:r>
              <a:rPr lang="sr-Latn-RS" dirty="0">
                <a:solidFill>
                  <a:srgbClr val="4F5457"/>
                </a:solidFill>
              </a:rPr>
              <a:t>(Igre sa soc.interakcijama=</a:t>
            </a:r>
          </a:p>
          <a:p>
            <a:pPr marL="0" indent="0">
              <a:buNone/>
            </a:pPr>
            <a:r>
              <a:rPr lang="sr-Latn-RS" dirty="0">
                <a:solidFill>
                  <a:srgbClr val="4F5457"/>
                </a:solidFill>
              </a:rPr>
              <a:t>izraženije zadovoljstvo životom)</a:t>
            </a:r>
          </a:p>
          <a:p>
            <a:pPr marL="0" indent="0">
              <a:buNone/>
            </a:pPr>
            <a:endParaRPr lang="sr-Latn-RS" dirty="0">
              <a:solidFill>
                <a:srgbClr val="4F5457"/>
              </a:solidFill>
            </a:endParaRPr>
          </a:p>
          <a:p>
            <a:pPr marL="0" indent="0">
              <a:buNone/>
            </a:pPr>
            <a:r>
              <a:rPr lang="sr-Latn-RS" b="1" dirty="0">
                <a:solidFill>
                  <a:srgbClr val="4F5457"/>
                </a:solidFill>
              </a:rPr>
              <a:t>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0" y="4192525"/>
            <a:ext cx="3194605" cy="2395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70605" y="6051160"/>
            <a:ext cx="2008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b="1" dirty="0">
                <a:solidFill>
                  <a:srgbClr val="D0362B"/>
                </a:solidFill>
                <a:latin typeface="Jokerman" panose="04090605060D06020702" pitchFamily="82" charset="0"/>
              </a:rPr>
              <a:t>A deca?</a:t>
            </a:r>
          </a:p>
          <a:p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5258F03-DCE5-456D-BE1C-9F10CA44A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9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b="1" u="sng" dirty="0">
                <a:solidFill>
                  <a:srgbClr val="EC7440"/>
                </a:solidFill>
                <a:effectLst/>
              </a:rPr>
              <a:t>Istraživanje sa decom </a:t>
            </a:r>
            <a:r>
              <a:rPr lang="sr-Latn-RS" dirty="0">
                <a:solidFill>
                  <a:srgbClr val="EC7440"/>
                </a:solidFill>
                <a:effectLst/>
              </a:rPr>
              <a:t>(7-12 </a:t>
            </a:r>
            <a:r>
              <a:rPr lang="sr-Latn-RS" sz="2800" dirty="0">
                <a:solidFill>
                  <a:srgbClr val="EC7440"/>
                </a:solidFill>
                <a:effectLst/>
              </a:rPr>
              <a:t>godina</a:t>
            </a:r>
            <a:r>
              <a:rPr lang="sr-Latn-RS" dirty="0">
                <a:solidFill>
                  <a:srgbClr val="EC7440"/>
                </a:solidFill>
                <a:effectLst/>
              </a:rPr>
              <a:t>)</a:t>
            </a:r>
            <a:endParaRPr lang="en-US" dirty="0">
              <a:solidFill>
                <a:srgbClr val="EC744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2360066"/>
            <a:ext cx="7940661" cy="4073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RS" sz="2000" dirty="0">
                <a:solidFill>
                  <a:srgbClr val="666C70"/>
                </a:solidFill>
              </a:rPr>
              <a:t>(deca koja inače igraju kompjuterske igre su ovde igrala u okviru eksperimentalnog istraživanja)</a:t>
            </a:r>
          </a:p>
          <a:p>
            <a:pPr marL="0" indent="0">
              <a:buNone/>
            </a:pPr>
            <a:endParaRPr lang="sr-Latn-RS" sz="2000" dirty="0">
              <a:solidFill>
                <a:srgbClr val="4F5457"/>
              </a:solidFill>
            </a:endParaRPr>
          </a:p>
          <a:p>
            <a:pPr marL="0" indent="0">
              <a:buNone/>
            </a:pPr>
            <a:r>
              <a:rPr lang="sr-Latn-RS" sz="2600" dirty="0">
                <a:solidFill>
                  <a:srgbClr val="4F5457"/>
                </a:solidFill>
              </a:rPr>
              <a:t>Igranje ′običnih′ (ne edukativnih) igara može poboljšati </a:t>
            </a:r>
            <a:r>
              <a:rPr lang="sr-Latn-RS" sz="2600" b="1" dirty="0">
                <a:solidFill>
                  <a:srgbClr val="4F5457"/>
                </a:solidFill>
              </a:rPr>
              <a:t>rezonovanje</a:t>
            </a:r>
            <a:r>
              <a:rPr lang="sr-Latn-RS" sz="2600" dirty="0">
                <a:solidFill>
                  <a:srgbClr val="4F5457"/>
                </a:solidFill>
              </a:rPr>
              <a:t>, </a:t>
            </a:r>
            <a:r>
              <a:rPr lang="sr-Latn-RS" sz="2600" b="1" dirty="0">
                <a:solidFill>
                  <a:srgbClr val="4F5457"/>
                </a:solidFill>
              </a:rPr>
              <a:t>rešavanje problema </a:t>
            </a:r>
            <a:r>
              <a:rPr lang="sr-Latn-RS" sz="2600" dirty="0">
                <a:solidFill>
                  <a:srgbClr val="4F5457"/>
                </a:solidFill>
              </a:rPr>
              <a:t>i </a:t>
            </a:r>
            <a:r>
              <a:rPr lang="sr-Latn-RS" sz="2600" b="1" dirty="0">
                <a:solidFill>
                  <a:srgbClr val="4F5457"/>
                </a:solidFill>
              </a:rPr>
              <a:t>planiranje</a:t>
            </a:r>
            <a:r>
              <a:rPr lang="sr-Latn-RS" sz="2600" b="1" dirty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endParaRPr lang="sr-Latn-RS" sz="2600" dirty="0">
              <a:solidFill>
                <a:srgbClr val="4F5457"/>
              </a:solidFill>
            </a:endParaRPr>
          </a:p>
          <a:p>
            <a:pPr marL="0" indent="0">
              <a:buNone/>
            </a:pPr>
            <a:r>
              <a:rPr lang="sr-Latn-RS" sz="2600" dirty="0">
                <a:solidFill>
                  <a:srgbClr val="4F5457"/>
                </a:solidFill>
              </a:rPr>
              <a:t>(kao i </a:t>
            </a:r>
            <a:r>
              <a:rPr lang="sr-Latn-RS" sz="2600" b="1" dirty="0">
                <a:solidFill>
                  <a:srgbClr val="4F5457"/>
                </a:solidFill>
              </a:rPr>
              <a:t>pažnju</a:t>
            </a:r>
            <a:r>
              <a:rPr lang="sr-Latn-RS" sz="2600" dirty="0">
                <a:solidFill>
                  <a:srgbClr val="4F5457"/>
                </a:solidFill>
              </a:rPr>
              <a:t> i </a:t>
            </a:r>
            <a:r>
              <a:rPr lang="sr-Latn-RS" sz="2600" b="1" dirty="0">
                <a:solidFill>
                  <a:srgbClr val="4F5457"/>
                </a:solidFill>
              </a:rPr>
              <a:t>obradu informacija</a:t>
            </a:r>
            <a:r>
              <a:rPr lang="sr-Latn-RS" sz="2600" dirty="0">
                <a:solidFill>
                  <a:srgbClr val="4F5457"/>
                </a:solidFill>
              </a:rPr>
              <a:t>)</a:t>
            </a:r>
          </a:p>
          <a:p>
            <a:pPr marL="0" indent="0">
              <a:buNone/>
            </a:pPr>
            <a:endParaRPr lang="sr-Latn-RS" sz="2600" dirty="0">
              <a:solidFill>
                <a:srgbClr val="4F5457"/>
              </a:solidFill>
            </a:endParaRPr>
          </a:p>
          <a:p>
            <a:pPr marL="0" indent="0">
              <a:buNone/>
            </a:pPr>
            <a:endParaRPr lang="sr-Latn-RS" dirty="0">
              <a:solidFill>
                <a:srgbClr val="4F5457"/>
              </a:solidFill>
            </a:endParaRPr>
          </a:p>
          <a:p>
            <a:pPr marL="0" indent="0">
              <a:buNone/>
            </a:pPr>
            <a:r>
              <a:rPr lang="sr-Latn-RS" b="1" dirty="0">
                <a:solidFill>
                  <a:srgbClr val="4F5457"/>
                </a:solidFill>
              </a:rPr>
              <a:t>       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10694" y="5541201"/>
            <a:ext cx="53260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600" b="1" dirty="0">
                <a:solidFill>
                  <a:schemeClr val="accent6">
                    <a:lumMod val="75000"/>
                  </a:schemeClr>
                </a:solidFill>
              </a:rPr>
              <a:t>O kakvim se to</a:t>
            </a:r>
            <a:r>
              <a:rPr lang="sr-Latn-RS" sz="2600" dirty="0">
                <a:solidFill>
                  <a:srgbClr val="4F5457"/>
                </a:solidFill>
              </a:rPr>
              <a:t> </a:t>
            </a:r>
            <a:r>
              <a:rPr lang="sr-Latn-RS" sz="2600" b="1" dirty="0">
                <a:solidFill>
                  <a:srgbClr val="E46C0A"/>
                </a:solidFill>
              </a:rPr>
              <a:t>′običnim′ </a:t>
            </a:r>
            <a:r>
              <a:rPr lang="sr-Latn-RS" sz="2600" b="1" dirty="0">
                <a:solidFill>
                  <a:schemeClr val="accent6">
                    <a:lumMod val="75000"/>
                  </a:schemeClr>
                </a:solidFill>
              </a:rPr>
              <a:t>igrama radi?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0221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u="sng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u="sng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94"/>
          <a:stretch/>
        </p:blipFill>
        <p:spPr>
          <a:xfrm>
            <a:off x="754375" y="2512770"/>
            <a:ext cx="4428445" cy="413003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EE768BA2-E73F-47EC-B853-E1452162C2F3}"/>
              </a:ext>
            </a:extLst>
          </p:cNvPr>
          <p:cNvSpPr txBox="1"/>
          <p:nvPr/>
        </p:nvSpPr>
        <p:spPr>
          <a:xfrm rot="296928">
            <a:off x="4284889" y="2251160"/>
            <a:ext cx="229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38A135"/>
                </a:solidFill>
              </a:rPr>
              <a:t>Slagalice!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5973DF8-3402-4650-9F30-13ECDFA8D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7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8" y="2818180"/>
            <a:ext cx="5195630" cy="3719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ravougaonik 2">
            <a:extLst>
              <a:ext uri="{FF2B5EF4-FFF2-40B4-BE49-F238E27FC236}">
                <a16:creationId xmlns:a16="http://schemas.microsoft.com/office/drawing/2014/main" id="{16B9B520-AF5C-486B-8234-C64C016070EB}"/>
              </a:ext>
            </a:extLst>
          </p:cNvPr>
          <p:cNvSpPr/>
          <p:nvPr/>
        </p:nvSpPr>
        <p:spPr>
          <a:xfrm rot="368847">
            <a:off x="4572000" y="2360065"/>
            <a:ext cx="1587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Latn-RS" sz="2800" b="1" dirty="0">
                <a:solidFill>
                  <a:srgbClr val="38A135"/>
                </a:solidFill>
              </a:rPr>
              <a:t>Slagalice!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928AE2-9E93-4F11-9AA6-240BD45CD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1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8" y="2836798"/>
            <a:ext cx="5195630" cy="36825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1013310-F1D8-4DC7-9681-0AE28A1D0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" y="2512770"/>
            <a:ext cx="4518946" cy="39787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43B242D1-4040-4D73-AC00-641F846D5472}"/>
              </a:ext>
            </a:extLst>
          </p:cNvPr>
          <p:cNvSpPr txBox="1"/>
          <p:nvPr/>
        </p:nvSpPr>
        <p:spPr>
          <a:xfrm rot="320888">
            <a:off x="5372438" y="2489052"/>
            <a:ext cx="2810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4D77A0"/>
                </a:solidFill>
              </a:rPr>
              <a:t>Jednostavne problemske igre (mada ih treba naći na našem jeziku…)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458A1D6-EDD7-46A4-841A-4CBAA8228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86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4" y="2556979"/>
            <a:ext cx="4733855" cy="39261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940A2C1-D7FE-4D7E-A5EB-A752CAE6E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31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2521" r="38298" b="25106"/>
          <a:stretch/>
        </p:blipFill>
        <p:spPr>
          <a:xfrm>
            <a:off x="754375" y="2360065"/>
            <a:ext cx="4123035" cy="43826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8281CC-0185-4471-869F-3ACA413F7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74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2818180"/>
            <a:ext cx="4632213" cy="36825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A10DB8DA-40CB-49F5-8CB2-193EA054B6BA}"/>
              </a:ext>
            </a:extLst>
          </p:cNvPr>
          <p:cNvSpPr txBox="1"/>
          <p:nvPr/>
        </p:nvSpPr>
        <p:spPr>
          <a:xfrm>
            <a:off x="5335525" y="2818180"/>
            <a:ext cx="29013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rgbClr val="550D56"/>
                </a:solidFill>
              </a:rPr>
              <a:t>Rešavanje problema</a:t>
            </a:r>
            <a:r>
              <a:rPr lang="sr-Latn-RS" sz="2000" dirty="0">
                <a:solidFill>
                  <a:srgbClr val="550D56"/>
                </a:solidFill>
              </a:rPr>
              <a:t>, ali </a:t>
            </a:r>
            <a:r>
              <a:rPr lang="sr-Latn-RS" sz="2000" b="1" dirty="0">
                <a:solidFill>
                  <a:srgbClr val="550D56"/>
                </a:solidFill>
              </a:rPr>
              <a:t>sa</a:t>
            </a:r>
            <a:r>
              <a:rPr lang="sr-Latn-RS" sz="2000" dirty="0">
                <a:solidFill>
                  <a:srgbClr val="550D56"/>
                </a:solidFill>
              </a:rPr>
              <a:t> perceptivnim – </a:t>
            </a:r>
            <a:r>
              <a:rPr lang="sr-Latn-RS" sz="2000" b="1" dirty="0">
                <a:solidFill>
                  <a:srgbClr val="550D56"/>
                </a:solidFill>
              </a:rPr>
              <a:t>slikovnim materijalom </a:t>
            </a:r>
            <a:r>
              <a:rPr lang="sr-Latn-RS" sz="2000" dirty="0">
                <a:solidFill>
                  <a:srgbClr val="550D56"/>
                </a:solidFill>
              </a:rPr>
              <a:t>– ovde jezik neće biti barijera, eventualno treba objasniti detetu pravila igre.</a:t>
            </a:r>
          </a:p>
          <a:p>
            <a:r>
              <a:rPr lang="sr-Latn-RS" sz="2000" dirty="0">
                <a:solidFill>
                  <a:srgbClr val="550D56"/>
                </a:solidFill>
              </a:rPr>
              <a:t>Pomalo slično slagalicama, ali za nešto stariji uzrast.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E413CD3-1774-4572-93CD-2C3C50467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8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EE49B0-D1E7-4289-AF1F-CDEB9E76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effectLst/>
              </a:rPr>
              <a:t>Izmenjeni ritam života</a:t>
            </a:r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A05CBF43-E97D-4502-A62C-53A786C18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" y="1901950"/>
            <a:ext cx="3507335" cy="2137282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09BBB90-19D0-4C31-BE5D-5A5CE94A8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87115"/>
            <a:ext cx="4115410" cy="2695594"/>
          </a:xfrm>
          <a:prstGeom prst="rect">
            <a:avLst/>
          </a:prstGeom>
        </p:spPr>
      </p:pic>
      <p:sp>
        <p:nvSpPr>
          <p:cNvPr id="8" name="Okvir za tekst 7">
            <a:extLst>
              <a:ext uri="{FF2B5EF4-FFF2-40B4-BE49-F238E27FC236}">
                <a16:creationId xmlns:a16="http://schemas.microsoft.com/office/drawing/2014/main" id="{EC9AA918-D252-4481-8C56-EFC92FAABC5B}"/>
              </a:ext>
            </a:extLst>
          </p:cNvPr>
          <p:cNvSpPr txBox="1"/>
          <p:nvPr/>
        </p:nvSpPr>
        <p:spPr>
          <a:xfrm>
            <a:off x="754375" y="4497935"/>
            <a:ext cx="3664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solidFill>
                  <a:srgbClr val="FF7000"/>
                </a:solidFill>
              </a:rPr>
              <a:t>Prijatne, </a:t>
            </a:r>
          </a:p>
          <a:p>
            <a:pPr algn="ctr"/>
            <a:r>
              <a:rPr lang="sr-Latn-RS" sz="2800" b="1" dirty="0">
                <a:solidFill>
                  <a:srgbClr val="FF7000"/>
                </a:solidFill>
              </a:rPr>
              <a:t>zabavne aktivnosti su dragocene!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29A85775-F26A-4A55-9BF7-A5A8B3729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86" y="3150138"/>
            <a:ext cx="1794273" cy="2695594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F396D98-4F21-44BE-BD28-7C7B6B4786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5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2826177"/>
            <a:ext cx="4632213" cy="36665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734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8" y="2826685"/>
            <a:ext cx="4600657" cy="36655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62FC592-3708-4094-9158-E7145DE2A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68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138425"/>
            <a:ext cx="7940661" cy="763526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EC7440"/>
                </a:solidFill>
                <a:effectLst/>
              </a:rPr>
              <a:t>Istraživanja sa decom: </a:t>
            </a:r>
            <a:br>
              <a:rPr lang="sr-Latn-RS" dirty="0">
                <a:solidFill>
                  <a:srgbClr val="EC7440"/>
                </a:solidFill>
                <a:effectLst/>
              </a:rPr>
            </a:br>
            <a:r>
              <a:rPr lang="sr-Latn-RS" sz="2800" dirty="0">
                <a:solidFill>
                  <a:srgbClr val="EC7440"/>
                </a:solidFill>
                <a:effectLst/>
              </a:rPr>
              <a:t>primeri igara koje su imale pozitivne kognitivne efekte</a:t>
            </a:r>
            <a:endParaRPr lang="en-US" sz="2800" dirty="0">
              <a:solidFill>
                <a:srgbClr val="EC7440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8" y="2837626"/>
            <a:ext cx="4600657" cy="36436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902B97-CFB6-4B19-874D-A7D319C3D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23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9" y="1520188"/>
            <a:ext cx="7940661" cy="1068935"/>
          </a:xfrm>
        </p:spPr>
        <p:txBody>
          <a:bodyPr>
            <a:noAutofit/>
          </a:bodyPr>
          <a:lstStyle/>
          <a:p>
            <a:r>
              <a:rPr lang="sr-Latn-RS" sz="3800" dirty="0">
                <a:solidFill>
                  <a:srgbClr val="EC7440"/>
                </a:solidFill>
                <a:effectLst/>
              </a:rPr>
              <a:t>Koje su još video-igre</a:t>
            </a:r>
            <a:br>
              <a:rPr lang="sr-Latn-RS" sz="3800" dirty="0">
                <a:solidFill>
                  <a:srgbClr val="EC7440"/>
                </a:solidFill>
                <a:effectLst/>
              </a:rPr>
            </a:br>
            <a:r>
              <a:rPr lang="sr-Latn-RS" sz="3800" dirty="0">
                <a:solidFill>
                  <a:srgbClr val="EC7440"/>
                </a:solidFill>
                <a:effectLst/>
              </a:rPr>
              <a:t>igre za decu?</a:t>
            </a:r>
            <a:endParaRPr lang="en-US" sz="3800" dirty="0">
              <a:solidFill>
                <a:srgbClr val="EC7440"/>
              </a:solidFill>
              <a:effectLst/>
            </a:endParaRPr>
          </a:p>
        </p:txBody>
      </p:sp>
      <p:sp>
        <p:nvSpPr>
          <p:cNvPr id="5" name="Čuvar mesta za sadržaj 4">
            <a:extLst>
              <a:ext uri="{FF2B5EF4-FFF2-40B4-BE49-F238E27FC236}">
                <a16:creationId xmlns:a16="http://schemas.microsoft.com/office/drawing/2014/main" id="{19B1F806-F561-4793-BF8D-CCFA445DB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70" y="2818180"/>
            <a:ext cx="7940661" cy="3310163"/>
          </a:xfrm>
        </p:spPr>
        <p:txBody>
          <a:bodyPr/>
          <a:lstStyle/>
          <a:p>
            <a:pPr marL="0" indent="0">
              <a:buNone/>
            </a:pPr>
            <a:r>
              <a:rPr lang="sr-Latn-R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06ED5E7-D94A-418C-9702-17B4ED4EF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65" y="3429000"/>
            <a:ext cx="4730274" cy="31574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BB94563-8F6D-43B7-89A7-1DB56E071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9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00" y="833015"/>
            <a:ext cx="7700131" cy="763526"/>
          </a:xfrm>
        </p:spPr>
        <p:txBody>
          <a:bodyPr/>
          <a:lstStyle/>
          <a:p>
            <a:r>
              <a:rPr lang="sr-Latn-RS" b="1" dirty="0">
                <a:effectLst/>
              </a:rPr>
              <a:t>Igre za decu</a:t>
            </a:r>
            <a:endParaRPr lang="en-US" b="1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"/>
          <a:stretch/>
        </p:blipFill>
        <p:spPr>
          <a:xfrm>
            <a:off x="842200" y="2207360"/>
            <a:ext cx="7459599" cy="41230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1AF761EA-CD89-46C7-825D-E0970DC56128}"/>
              </a:ext>
            </a:extLst>
          </p:cNvPr>
          <p:cNvSpPr txBox="1"/>
          <p:nvPr/>
        </p:nvSpPr>
        <p:spPr>
          <a:xfrm rot="21325142">
            <a:off x="3961179" y="1778589"/>
            <a:ext cx="2748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rgbClr val="AE0D08"/>
                </a:solidFill>
              </a:rPr>
              <a:t>Čuveni Super Mario</a:t>
            </a:r>
          </a:p>
        </p:txBody>
      </p:sp>
    </p:spTree>
    <p:extLst>
      <p:ext uri="{BB962C8B-B14F-4D97-AF65-F5344CB8AC3E}">
        <p14:creationId xmlns:p14="http://schemas.microsoft.com/office/powerpoint/2010/main" val="862533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00" y="833015"/>
            <a:ext cx="7700131" cy="763526"/>
          </a:xfrm>
        </p:spPr>
        <p:txBody>
          <a:bodyPr/>
          <a:lstStyle/>
          <a:p>
            <a:r>
              <a:rPr lang="sr-Latn-RS" b="1" dirty="0">
                <a:effectLst/>
              </a:rPr>
              <a:t>Igre za decu</a:t>
            </a:r>
            <a:endParaRPr lang="en-US" b="1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6740" r="1092" b="2258"/>
          <a:stretch/>
        </p:blipFill>
        <p:spPr>
          <a:xfrm>
            <a:off x="754375" y="2207360"/>
            <a:ext cx="7177135" cy="41230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B7A76DAF-04F4-4672-9377-0D5EEA2CDBA8}"/>
              </a:ext>
            </a:extLst>
          </p:cNvPr>
          <p:cNvSpPr txBox="1"/>
          <p:nvPr/>
        </p:nvSpPr>
        <p:spPr>
          <a:xfrm rot="21379400">
            <a:off x="3826370" y="1684008"/>
            <a:ext cx="274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606295"/>
                </a:solidFill>
              </a:rPr>
              <a:t>Trke, ali namenjene deci, zbog težine igre.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2E2BC9B-393A-4EC8-A2E1-EAB26B645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79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00" y="833015"/>
            <a:ext cx="7700131" cy="763526"/>
          </a:xfrm>
        </p:spPr>
        <p:txBody>
          <a:bodyPr/>
          <a:lstStyle/>
          <a:p>
            <a:r>
              <a:rPr lang="sr-Latn-RS" b="1" dirty="0">
                <a:effectLst/>
              </a:rPr>
              <a:t>Igre za decu</a:t>
            </a:r>
            <a:endParaRPr lang="en-US" b="1" dirty="0">
              <a:effectLst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/>
          <a:stretch/>
        </p:blipFill>
        <p:spPr>
          <a:xfrm>
            <a:off x="754375" y="2054655"/>
            <a:ext cx="7249160" cy="42258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0E434436-0797-48DF-8A4E-8996A00B8657}"/>
              </a:ext>
            </a:extLst>
          </p:cNvPr>
          <p:cNvSpPr txBox="1"/>
          <p:nvPr/>
        </p:nvSpPr>
        <p:spPr>
          <a:xfrm rot="21258554">
            <a:off x="3829094" y="1547549"/>
            <a:ext cx="2748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solidFill>
                  <a:srgbClr val="535E11"/>
                </a:solidFill>
              </a:rPr>
              <a:t>Simulatori farmi, </a:t>
            </a:r>
          </a:p>
          <a:p>
            <a:pPr algn="ctr"/>
            <a:r>
              <a:rPr lang="sr-Latn-RS" dirty="0">
                <a:solidFill>
                  <a:srgbClr val="535E11"/>
                </a:solidFill>
              </a:rPr>
              <a:t>za mlađi uzrast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2B84B69-C76B-4834-BAEE-3E9BD72C7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0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00" y="833015"/>
            <a:ext cx="7700131" cy="763526"/>
          </a:xfrm>
        </p:spPr>
        <p:txBody>
          <a:bodyPr/>
          <a:lstStyle/>
          <a:p>
            <a:r>
              <a:rPr lang="sr-Latn-RS" b="1" dirty="0">
                <a:effectLst/>
              </a:rPr>
              <a:t>Igre za decu</a:t>
            </a:r>
            <a:endParaRPr lang="en-US" b="1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" y="1626864"/>
            <a:ext cx="5650085" cy="50089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0BCE87C8-B319-40C2-8C1E-70F72A7D0416}"/>
              </a:ext>
            </a:extLst>
          </p:cNvPr>
          <p:cNvSpPr txBox="1"/>
          <p:nvPr/>
        </p:nvSpPr>
        <p:spPr>
          <a:xfrm>
            <a:off x="6404460" y="1749245"/>
            <a:ext cx="2290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993939"/>
                </a:solidFill>
              </a:rPr>
              <a:t>I igra za celu porodicu, sa kojom nećete pogrešiti – </a:t>
            </a:r>
          </a:p>
          <a:p>
            <a:r>
              <a:rPr lang="sr-Latn-RS" dirty="0">
                <a:solidFill>
                  <a:srgbClr val="993939"/>
                </a:solidFill>
              </a:rPr>
              <a:t>legendarni </a:t>
            </a:r>
            <a:r>
              <a:rPr lang="sr-Latn-RS" b="1" dirty="0">
                <a:solidFill>
                  <a:srgbClr val="993939"/>
                </a:solidFill>
              </a:rPr>
              <a:t>Minecraft</a:t>
            </a:r>
          </a:p>
          <a:p>
            <a:endParaRPr lang="sr-Latn-RS" dirty="0">
              <a:solidFill>
                <a:srgbClr val="C25E5E"/>
              </a:solidFill>
            </a:endParaRPr>
          </a:p>
          <a:p>
            <a:r>
              <a:rPr lang="sr-Latn-RS" dirty="0">
                <a:solidFill>
                  <a:srgbClr val="C25E5E"/>
                </a:solidFill>
              </a:rPr>
              <a:t>(a i ako vas zbuni, na netu postoje uputstva za sve ; 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1650C96-787D-4280-BC9B-8B4675FF7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70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 rot="11527619">
            <a:off x="4450019" y="2702760"/>
            <a:ext cx="3817625" cy="259598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331627"/>
            <a:ext cx="7940661" cy="76352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EC7440"/>
                </a:solidFill>
                <a:effectLst/>
              </a:rPr>
              <a:t>To su </a:t>
            </a:r>
            <a:r>
              <a:rPr lang="sr-Latn-RS" b="1" dirty="0">
                <a:solidFill>
                  <a:srgbClr val="EC7440"/>
                </a:solidFill>
                <a:effectLst/>
              </a:rPr>
              <a:t>video-</a:t>
            </a:r>
            <a:r>
              <a:rPr lang="en-US" b="1" dirty="0">
                <a:solidFill>
                  <a:srgbClr val="EC7440"/>
                </a:solidFill>
                <a:effectLst/>
              </a:rPr>
              <a:t>igre </a:t>
            </a:r>
            <a:r>
              <a:rPr lang="sr-Latn-RS" b="1" u="sng" dirty="0">
                <a:solidFill>
                  <a:srgbClr val="EC7440"/>
                </a:solidFill>
                <a:effectLst/>
              </a:rPr>
              <a:t>z</a:t>
            </a:r>
            <a:r>
              <a:rPr lang="en-US" b="1" u="sng" dirty="0">
                <a:solidFill>
                  <a:srgbClr val="EC7440"/>
                </a:solidFill>
                <a:effectLst/>
              </a:rPr>
              <a:t>a decu</a:t>
            </a:r>
            <a:r>
              <a:rPr lang="en-US" b="1" dirty="0">
                <a:solidFill>
                  <a:srgbClr val="EC7440"/>
                </a:solidFill>
                <a:effectLst/>
              </a:rPr>
              <a:t>!</a:t>
            </a:r>
            <a:endParaRPr lang="en-US" sz="2800" b="1" dirty="0">
              <a:solidFill>
                <a:srgbClr val="EC7440"/>
              </a:soli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54" y="2934187"/>
            <a:ext cx="1577200" cy="21331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1670" y="3169755"/>
            <a:ext cx="56500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400" dirty="0">
                <a:solidFill>
                  <a:srgbClr val="705FA0"/>
                </a:solidFill>
              </a:rPr>
              <a:t>Sada više nije teško pretpostaviti zašto su igre ponekad na ′lošem glasu′!</a:t>
            </a:r>
            <a:endParaRPr lang="en-US" sz="3400" dirty="0">
              <a:solidFill>
                <a:srgbClr val="705F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73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r="24950"/>
          <a:stretch/>
        </p:blipFill>
        <p:spPr>
          <a:xfrm>
            <a:off x="5664057" y="1503714"/>
            <a:ext cx="2562594" cy="2877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3" y="374900"/>
            <a:ext cx="6871727" cy="94273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Postoje igre koje su </a:t>
            </a:r>
            <a:r>
              <a:rPr lang="sr-Latn-RS" b="1" u="sng" dirty="0">
                <a:effectLst/>
              </a:rPr>
              <a:t>namenjene</a:t>
            </a:r>
            <a:r>
              <a:rPr lang="sr-Latn-RS" b="1" dirty="0">
                <a:effectLst/>
              </a:rPr>
              <a:t> starijim adolescentima i odraslima</a:t>
            </a:r>
            <a:endParaRPr lang="en-US" b="1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44" y="1503714"/>
            <a:ext cx="3529183" cy="19851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0" r="28290"/>
          <a:stretch/>
        </p:blipFill>
        <p:spPr>
          <a:xfrm>
            <a:off x="2309035" y="3674958"/>
            <a:ext cx="2657800" cy="3315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80" y="3349814"/>
            <a:ext cx="2066925" cy="12477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43" y="4539984"/>
            <a:ext cx="3538532" cy="199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3B2B0C8-2E9E-4F5A-8BF8-FBADA5274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8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EE49B0-D1E7-4289-AF1F-CDEB9E76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effectLst/>
              </a:rPr>
              <a:t>Izmenjeni ritam života</a:t>
            </a:r>
          </a:p>
        </p:txBody>
      </p:sp>
      <p:pic>
        <p:nvPicPr>
          <p:cNvPr id="9" name="Čuvar mesta za sadržaj 8">
            <a:extLst>
              <a:ext uri="{FF2B5EF4-FFF2-40B4-BE49-F238E27FC236}">
                <a16:creationId xmlns:a16="http://schemas.microsoft.com/office/drawing/2014/main" id="{AA62EB68-EA7B-4EFE-84EE-B152F3274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5" y="1901950"/>
            <a:ext cx="4985081" cy="4733925"/>
          </a:xfrm>
        </p:spPr>
      </p:pic>
      <p:sp>
        <p:nvSpPr>
          <p:cNvPr id="10" name="Okvir za tekst 9">
            <a:extLst>
              <a:ext uri="{FF2B5EF4-FFF2-40B4-BE49-F238E27FC236}">
                <a16:creationId xmlns:a16="http://schemas.microsoft.com/office/drawing/2014/main" id="{2068A47C-7D0C-4C9E-9E22-6FBBA8278E4E}"/>
              </a:ext>
            </a:extLst>
          </p:cNvPr>
          <p:cNvSpPr txBox="1"/>
          <p:nvPr/>
        </p:nvSpPr>
        <p:spPr>
          <a:xfrm>
            <a:off x="644002" y="2207360"/>
            <a:ext cx="315367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300" dirty="0">
                <a:solidFill>
                  <a:srgbClr val="25B570"/>
                </a:solidFill>
              </a:rPr>
              <a:t>Možda ste čuli da je Svetska zdravstvena organizacija podržala igranje video-igara </a:t>
            </a:r>
          </a:p>
          <a:p>
            <a:r>
              <a:rPr lang="sr-Latn-RS" sz="2300" dirty="0">
                <a:solidFill>
                  <a:srgbClr val="25B570"/>
                </a:solidFill>
              </a:rPr>
              <a:t>u sklopu zaustavljanja pandemije.</a:t>
            </a:r>
          </a:p>
          <a:p>
            <a:endParaRPr lang="sr-Latn-RS" sz="2300" dirty="0"/>
          </a:p>
          <a:p>
            <a:r>
              <a:rPr lang="sr-Latn-RS" sz="2300" dirty="0">
                <a:solidFill>
                  <a:srgbClr val="295977"/>
                </a:solidFill>
              </a:rPr>
              <a:t>Da li ova vest </a:t>
            </a:r>
          </a:p>
          <a:p>
            <a:r>
              <a:rPr lang="sr-Latn-RS" sz="2300" dirty="0">
                <a:solidFill>
                  <a:srgbClr val="295977"/>
                </a:solidFill>
              </a:rPr>
              <a:t>(ili igranje video-igara inače) budi u vama neke dileme?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570F41A6-40EB-49F2-B007-8B690B03F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9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3" y="374900"/>
            <a:ext cx="6871727" cy="94273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...a postoje i igre koje su kontroverzne</a:t>
            </a:r>
            <a:endParaRPr lang="en-US" b="1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41" y="1972465"/>
            <a:ext cx="3054108" cy="17179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0" r="23280" b="9920"/>
          <a:stretch/>
        </p:blipFill>
        <p:spPr>
          <a:xfrm>
            <a:off x="1182909" y="4039820"/>
            <a:ext cx="3507640" cy="27486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5" y="1354665"/>
            <a:ext cx="3446064" cy="23368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87" y="4039820"/>
            <a:ext cx="3412892" cy="1919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90" y="3372888"/>
            <a:ext cx="1331610" cy="133161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DF7BE9F-B587-4728-A2AD-A900B7C2A3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105BF484-0D33-4696-B12F-E274F56BE64C}"/>
              </a:ext>
            </a:extLst>
          </p:cNvPr>
          <p:cNvSpPr txBox="1"/>
          <p:nvPr/>
        </p:nvSpPr>
        <p:spPr>
          <a:xfrm>
            <a:off x="5030115" y="6177690"/>
            <a:ext cx="341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rgbClr val="662070"/>
                </a:solidFill>
              </a:rPr>
              <a:t>npr. GTA, iz više razloga…</a:t>
            </a:r>
          </a:p>
        </p:txBody>
      </p:sp>
    </p:spTree>
    <p:extLst>
      <p:ext uri="{BB962C8B-B14F-4D97-AF65-F5344CB8AC3E}">
        <p14:creationId xmlns:p14="http://schemas.microsoft.com/office/powerpoint/2010/main" val="1402741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3" y="374900"/>
            <a:ext cx="6871727" cy="94273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Zašto su neke igre </a:t>
            </a:r>
            <a:br>
              <a:rPr lang="sr-Latn-RS" b="1" dirty="0">
                <a:effectLst/>
              </a:rPr>
            </a:br>
            <a:r>
              <a:rPr lang="sr-Latn-RS" b="1" dirty="0">
                <a:effectLst/>
              </a:rPr>
              <a:t>namenjene starijim igračima?</a:t>
            </a:r>
            <a:endParaRPr lang="en-US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3" y="2207360"/>
            <a:ext cx="6566313" cy="4428446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/>
              <a:t>P</a:t>
            </a:r>
            <a:r>
              <a:rPr lang="en-US" dirty="0"/>
              <a:t>otrebna </a:t>
            </a:r>
            <a:r>
              <a:rPr lang="sr-Latn-RS" dirty="0"/>
              <a:t>je </a:t>
            </a:r>
            <a:r>
              <a:rPr lang="en-US" dirty="0"/>
              <a:t>određena </a:t>
            </a:r>
            <a:r>
              <a:rPr lang="en-US" b="1" dirty="0"/>
              <a:t>kognitivna zrelost</a:t>
            </a:r>
            <a:r>
              <a:rPr lang="en-US" dirty="0"/>
              <a:t> za </a:t>
            </a:r>
            <a:r>
              <a:rPr lang="en-US" b="1" dirty="0">
                <a:solidFill>
                  <a:srgbClr val="E63808"/>
                </a:solidFill>
              </a:rPr>
              <a:t>razlikovanje</a:t>
            </a:r>
            <a:r>
              <a:rPr lang="en-US" dirty="0"/>
              <a:t> </a:t>
            </a:r>
            <a:r>
              <a:rPr lang="en-US" b="1" dirty="0"/>
              <a:t>nasilja u igri</a:t>
            </a:r>
            <a:r>
              <a:rPr lang="en-US" dirty="0"/>
              <a:t>, </a:t>
            </a:r>
            <a:endParaRPr lang="sr-Latn-RS" dirty="0"/>
          </a:p>
          <a:p>
            <a:pPr marL="0" indent="0" algn="ctr">
              <a:buNone/>
            </a:pPr>
            <a:r>
              <a:rPr lang="en-US" dirty="0"/>
              <a:t>koje je </a:t>
            </a:r>
            <a:r>
              <a:rPr lang="en-US" b="1" dirty="0"/>
              <a:t>samo jedna forma igre</a:t>
            </a:r>
            <a:r>
              <a:rPr lang="en-US" dirty="0"/>
              <a:t>, </a:t>
            </a:r>
            <a:endParaRPr lang="sr-Latn-RS" dirty="0"/>
          </a:p>
          <a:p>
            <a:pPr marL="0" indent="0" algn="ctr">
              <a:buNone/>
            </a:pPr>
            <a:r>
              <a:rPr lang="en-US" b="1" dirty="0"/>
              <a:t>od agresije i ponašanja u stvarnom svetu </a:t>
            </a:r>
            <a:endParaRPr lang="sr-Latn-RS" b="1" dirty="0"/>
          </a:p>
          <a:p>
            <a:pPr marL="0" indent="0" algn="ctr">
              <a:buNone/>
            </a:pPr>
            <a:r>
              <a:rPr lang="en-US" dirty="0"/>
              <a:t>i od namere da se povredi stvarna osoba </a:t>
            </a:r>
            <a:endParaRPr lang="sr-Latn-RS" dirty="0"/>
          </a:p>
          <a:p>
            <a:pPr marL="0" indent="0" algn="ctr">
              <a:buNone/>
            </a:pPr>
            <a:r>
              <a:rPr lang="en-US" dirty="0"/>
              <a:t>(razlika između </a:t>
            </a:r>
            <a:r>
              <a:rPr lang="en-US" i="1" dirty="0"/>
              <a:t>fantasy aggression </a:t>
            </a:r>
            <a:endParaRPr lang="sr-Latn-RS" i="1" dirty="0"/>
          </a:p>
          <a:p>
            <a:pPr marL="0" indent="0" algn="ctr">
              <a:buNone/>
            </a:pPr>
            <a:r>
              <a:rPr lang="en-US" dirty="0"/>
              <a:t>i </a:t>
            </a:r>
            <a:r>
              <a:rPr lang="en-US" i="1" dirty="0"/>
              <a:t>real-wor</a:t>
            </a:r>
            <a:r>
              <a:rPr lang="sr-Latn-RS" i="1" dirty="0"/>
              <a:t>l</a:t>
            </a:r>
            <a:r>
              <a:rPr lang="en-US" i="1" dirty="0"/>
              <a:t>d behavior</a:t>
            </a:r>
            <a:r>
              <a:rPr lang="en-US" dirty="0"/>
              <a:t>)</a:t>
            </a:r>
            <a:r>
              <a:rPr lang="sr-Latn-RS" dirty="0"/>
              <a:t>.</a:t>
            </a: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29937F6-A676-4844-9EA3-13EA6822A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03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3" y="374900"/>
            <a:ext cx="6871727" cy="94273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Zašto su neke igre </a:t>
            </a:r>
            <a:br>
              <a:rPr lang="sr-Latn-RS" b="1" dirty="0">
                <a:effectLst/>
              </a:rPr>
            </a:br>
            <a:r>
              <a:rPr lang="sr-Latn-RS" b="1" dirty="0">
                <a:effectLst/>
              </a:rPr>
              <a:t>namenjene starijim igračima?</a:t>
            </a:r>
            <a:endParaRPr lang="en-US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3" y="1901950"/>
            <a:ext cx="6871727" cy="473385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sr-Latn-RS" dirty="0"/>
              <a:t>	</a:t>
            </a:r>
            <a:r>
              <a:rPr lang="sr-Latn-RS" b="1" dirty="0"/>
              <a:t>Mnoge igre zahtevaju socijalne i emocionalne veštine da bi se igrale u potpunosti </a:t>
            </a:r>
            <a:r>
              <a:rPr lang="sr-Latn-RS" dirty="0"/>
              <a:t>(te veštine su potrebne i za uspeh na poslu i u ʽodraslomʽ životu uopšte). </a:t>
            </a:r>
          </a:p>
          <a:p>
            <a:pPr marL="0" indent="0" algn="just">
              <a:buNone/>
            </a:pPr>
            <a:r>
              <a:rPr lang="sr-Latn-RS" dirty="0"/>
              <a:t>	Prosocijalne veštine uključuju </a:t>
            </a:r>
            <a:r>
              <a:rPr lang="sr-Latn-RS" b="1" dirty="0"/>
              <a:t>kontrolisanje negativnih emocija</a:t>
            </a:r>
            <a:r>
              <a:rPr lang="sr-Latn-RS" dirty="0"/>
              <a:t>, </a:t>
            </a:r>
            <a:r>
              <a:rPr lang="sr-Latn-RS" b="1" dirty="0"/>
              <a:t>čekanje na (svoj) red i deljenje</a:t>
            </a:r>
            <a:r>
              <a:rPr lang="sr-Latn-RS" dirty="0"/>
              <a:t>, </a:t>
            </a:r>
            <a:r>
              <a:rPr lang="sr-Latn-RS" b="1" dirty="0"/>
              <a:t>poštovanje drugih igrača</a:t>
            </a:r>
            <a:r>
              <a:rPr lang="sr-Latn-RS" dirty="0"/>
              <a:t>. </a:t>
            </a:r>
          </a:p>
          <a:p>
            <a:pPr marL="0" indent="0" algn="just">
              <a:buNone/>
            </a:pPr>
            <a:r>
              <a:rPr lang="sr-Latn-RS" dirty="0"/>
              <a:t>	MMOG (Massively Multiplayer Online Games) ohrabruju </a:t>
            </a:r>
            <a:r>
              <a:rPr lang="sr-Latn-RS" b="1" dirty="0"/>
              <a:t>socijalne veze među igračima </a:t>
            </a:r>
            <a:r>
              <a:rPr lang="sr-Latn-RS" dirty="0"/>
              <a:t>i kreiranje onlajn zajednica koje su zasnovane na </a:t>
            </a:r>
            <a:r>
              <a:rPr lang="sr-Latn-RS" b="1" dirty="0"/>
              <a:t>saradnji</a:t>
            </a:r>
            <a:r>
              <a:rPr lang="sr-Latn-RS" dirty="0"/>
              <a:t>.</a:t>
            </a: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AEC807E-AE5D-4DBD-B1C3-8D3F90FD3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17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8627"/>
          <a:stretch/>
        </p:blipFill>
        <p:spPr>
          <a:xfrm>
            <a:off x="2128720" y="1596540"/>
            <a:ext cx="3970330" cy="242024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3" y="374900"/>
            <a:ext cx="6871727" cy="94273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Zašto su neke igre </a:t>
            </a:r>
            <a:br>
              <a:rPr lang="sr-Latn-RS" b="1" dirty="0">
                <a:effectLst/>
              </a:rPr>
            </a:br>
            <a:r>
              <a:rPr lang="sr-Latn-RS" b="1" dirty="0">
                <a:effectLst/>
              </a:rPr>
              <a:t>namenjene starijim igračima?</a:t>
            </a:r>
            <a:endParaRPr lang="en-US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3" y="1901950"/>
            <a:ext cx="6871727" cy="47338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dirty="0"/>
              <a:t>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57"/>
          <a:stretch/>
        </p:blipFill>
        <p:spPr>
          <a:xfrm>
            <a:off x="4419295" y="3695624"/>
            <a:ext cx="4056135" cy="2940182"/>
          </a:xfrm>
          <a:prstGeom prst="rect">
            <a:avLst/>
          </a:prstGeom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9692E6EC-0C1D-4C44-9C9E-5A80D38F0070}"/>
              </a:ext>
            </a:extLst>
          </p:cNvPr>
          <p:cNvSpPr txBox="1"/>
          <p:nvPr/>
        </p:nvSpPr>
        <p:spPr>
          <a:xfrm>
            <a:off x="2139292" y="5566870"/>
            <a:ext cx="229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solidFill>
                  <a:srgbClr val="51768E"/>
                </a:solidFill>
              </a:rPr>
              <a:t>Jednostavno,</a:t>
            </a:r>
          </a:p>
          <a:p>
            <a:pPr algn="ctr"/>
            <a:r>
              <a:rPr lang="sr-Latn-RS" sz="2000" dirty="0">
                <a:solidFill>
                  <a:srgbClr val="51768E"/>
                </a:solidFill>
              </a:rPr>
              <a:t>previše su složene </a:t>
            </a:r>
          </a:p>
          <a:p>
            <a:pPr algn="ctr"/>
            <a:r>
              <a:rPr lang="sr-Latn-RS" sz="2000" dirty="0">
                <a:solidFill>
                  <a:srgbClr val="51768E"/>
                </a:solidFill>
              </a:rPr>
              <a:t>da bi ih igralo dete</a:t>
            </a:r>
          </a:p>
        </p:txBody>
      </p:sp>
    </p:spTree>
    <p:extLst>
      <p:ext uri="{BB962C8B-B14F-4D97-AF65-F5344CB8AC3E}">
        <p14:creationId xmlns:p14="http://schemas.microsoft.com/office/powerpoint/2010/main" val="1212528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587" y="211226"/>
            <a:ext cx="6871727" cy="942735"/>
          </a:xfrm>
        </p:spPr>
        <p:txBody>
          <a:bodyPr>
            <a:noAutofit/>
          </a:bodyPr>
          <a:lstStyle/>
          <a:p>
            <a:r>
              <a:rPr lang="en-US" b="1" dirty="0">
                <a:effectLst/>
              </a:rPr>
              <a:t>Drugi</a:t>
            </a:r>
            <a:r>
              <a:rPr lang="sr-Latn-RS" b="1" dirty="0">
                <a:effectLst/>
              </a:rPr>
              <a:t> razlog za zao glas - ′zavisnost′</a:t>
            </a:r>
            <a:endParaRPr lang="en-US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1" y="1153961"/>
            <a:ext cx="7024430" cy="54818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dirty="0"/>
              <a:t>	</a:t>
            </a:r>
            <a:r>
              <a:rPr lang="sr-Latn-RS" sz="2600" b="1" dirty="0"/>
              <a:t>Prekomerno igranje </a:t>
            </a:r>
            <a:r>
              <a:rPr lang="sr-Latn-RS" sz="2600" dirty="0"/>
              <a:t>(ono koje narušava svakodnevno funkcionisanje osobe – igranju se daje prednost u odnosu na (sve) drugo).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95" y="2641701"/>
            <a:ext cx="4404261" cy="41577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D18C4EC-FFED-4206-A8DD-5AB3EE3AA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3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95" y="2641701"/>
            <a:ext cx="4404261" cy="41577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587" y="211226"/>
            <a:ext cx="6871727" cy="942735"/>
          </a:xfrm>
        </p:spPr>
        <p:txBody>
          <a:bodyPr>
            <a:noAutofit/>
          </a:bodyPr>
          <a:lstStyle/>
          <a:p>
            <a:r>
              <a:rPr lang="en-US" b="1" dirty="0">
                <a:effectLst/>
              </a:rPr>
              <a:t>Drugi</a:t>
            </a:r>
            <a:r>
              <a:rPr lang="sr-Latn-RS" b="1" dirty="0">
                <a:effectLst/>
              </a:rPr>
              <a:t> razlog za zao glas - ′zavisnost′</a:t>
            </a:r>
            <a:endParaRPr lang="en-US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1" y="1153961"/>
            <a:ext cx="7024430" cy="54818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dirty="0"/>
              <a:t>	</a:t>
            </a:r>
            <a:r>
              <a:rPr lang="sr-Latn-RS" sz="2600" b="1" dirty="0"/>
              <a:t>Da, ovo je ista SZO koja sada podržava igranje </a:t>
            </a:r>
            <a:r>
              <a:rPr lang="sr-Latn-RS" sz="2600" b="1" dirty="0">
                <a:sym typeface="Wingdings" panose="05000000000000000000" pitchFamily="2" charset="2"/>
              </a:rPr>
              <a:t> </a:t>
            </a:r>
            <a:r>
              <a:rPr lang="sr-Latn-RS" sz="2600" dirty="0">
                <a:sym typeface="Wingdings" panose="05000000000000000000" pitchFamily="2" charset="2"/>
              </a:rPr>
              <a:t>Stvar je u meri, kao i kod drugih aktivnosti. </a:t>
            </a:r>
            <a:endParaRPr lang="en-US" sz="2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5E97408-A3D3-4810-8A2B-6320D3BD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41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06" y="1443835"/>
            <a:ext cx="2753559" cy="5399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740" y="222446"/>
            <a:ext cx="7163413" cy="1232609"/>
          </a:xfrm>
        </p:spPr>
        <p:txBody>
          <a:bodyPr>
            <a:noAutofit/>
          </a:bodyPr>
          <a:lstStyle/>
          <a:p>
            <a:pPr algn="ctr"/>
            <a:r>
              <a:rPr lang="sr-Latn-RS" sz="3400" b="1" dirty="0">
                <a:effectLst/>
              </a:rPr>
              <a:t>I kako ′presuditi′ igranju video-igara tokom detinjstva?</a:t>
            </a:r>
            <a:endParaRPr lang="en-US" sz="3400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1" y="1153961"/>
            <a:ext cx="7024430" cy="54818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dirty="0"/>
              <a:t>	</a:t>
            </a:r>
            <a:endParaRPr lang="en-US" sz="2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C93C8DB-425D-48D0-8F78-387838139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39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527605"/>
            <a:ext cx="7015280" cy="76352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Odaberite igru </a:t>
            </a:r>
            <a:br>
              <a:rPr lang="sr-Latn-RS" b="1" dirty="0">
                <a:effectLst/>
              </a:rPr>
            </a:br>
            <a:r>
              <a:rPr lang="sr-Latn-RS" b="1" dirty="0">
                <a:effectLst/>
              </a:rPr>
              <a:t>koja odgovara uzrastu</a:t>
            </a:r>
            <a:endParaRPr lang="en-US" b="1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0" y="1901950"/>
            <a:ext cx="6565900" cy="2802906"/>
          </a:xfrm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ADA073FE-71D7-4EB3-ADD5-5A46C42FF066}"/>
              </a:ext>
            </a:extLst>
          </p:cNvPr>
          <p:cNvSpPr txBox="1"/>
          <p:nvPr/>
        </p:nvSpPr>
        <p:spPr>
          <a:xfrm>
            <a:off x="2128720" y="5108755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rgbClr val="0D7ABD"/>
                </a:solidFill>
              </a:rPr>
              <a:t>Izuzetno značajan korak!</a:t>
            </a:r>
          </a:p>
          <a:p>
            <a:endParaRPr lang="sr-Latn-RS" sz="2000" dirty="0">
              <a:solidFill>
                <a:srgbClr val="0D7ABD"/>
              </a:solidFill>
            </a:endParaRPr>
          </a:p>
          <a:p>
            <a:r>
              <a:rPr lang="sr-Latn-RS" sz="2000" dirty="0">
                <a:solidFill>
                  <a:srgbClr val="0D7ABD"/>
                </a:solidFill>
              </a:rPr>
              <a:t>Ukoliko niste sigurni, potražite više informacija o igri.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0895BF-5989-4A48-A1DE-9B1E4B64C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9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568" y="374900"/>
            <a:ext cx="7024432" cy="76352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Odaberite igru </a:t>
            </a:r>
            <a:br>
              <a:rPr lang="sr-Latn-RS" b="1" dirty="0">
                <a:effectLst/>
              </a:rPr>
            </a:br>
            <a:r>
              <a:rPr lang="sr-Latn-RS" b="1" dirty="0">
                <a:effectLst/>
              </a:rPr>
              <a:t>koja odgovara uzrastu</a:t>
            </a:r>
            <a:endParaRPr lang="en-US" b="1" dirty="0"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1596540"/>
            <a:ext cx="5846884" cy="4886325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7F549DC-1B22-478F-B719-EA71CF94C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8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568" y="374900"/>
            <a:ext cx="7024432" cy="76352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Koliko dugo dete može da igra?</a:t>
            </a:r>
            <a:endParaRPr lang="en-US" b="1" dirty="0">
              <a:effectLst/>
            </a:endParaRP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3A0BFBBA-F71A-43ED-9096-B48BE79B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5" y="1596540"/>
            <a:ext cx="6566313" cy="4886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sz="2200" dirty="0"/>
              <a:t>Po mišljenju Američke asocijacije pedijatara, </a:t>
            </a:r>
            <a:r>
              <a:rPr lang="sr-Latn-RS" sz="2200" u="sng" dirty="0"/>
              <a:t>dete mlađe od 2 godine ne treba da provodi vreme ispred ekrana </a:t>
            </a:r>
            <a:r>
              <a:rPr lang="sr-Latn-RS" sz="2200" dirty="0"/>
              <a:t>(TV, mobilni telefon, računar), izuzev učešća u razgovorima putem video četa (uz nadzor odraslih).</a:t>
            </a:r>
          </a:p>
          <a:p>
            <a:pPr marL="0" indent="0" algn="just">
              <a:buNone/>
            </a:pPr>
            <a:endParaRPr lang="sr-Latn-RS" sz="2200" dirty="0"/>
          </a:p>
          <a:p>
            <a:pPr marL="0" indent="0" algn="just">
              <a:buNone/>
            </a:pPr>
            <a:r>
              <a:rPr lang="sr-Latn-RS" sz="2200" dirty="0">
                <a:solidFill>
                  <a:srgbClr val="E46C0A"/>
                </a:solidFill>
              </a:rPr>
              <a:t>Zašto?</a:t>
            </a:r>
          </a:p>
          <a:p>
            <a:pPr marL="0" indent="0" algn="just">
              <a:buNone/>
            </a:pPr>
            <a:endParaRPr lang="sr-Latn-RS" sz="2200" dirty="0"/>
          </a:p>
          <a:p>
            <a:pPr marL="0" indent="0" algn="just">
              <a:buNone/>
            </a:pPr>
            <a:r>
              <a:rPr lang="sr-Latn-RS" sz="2200" dirty="0"/>
              <a:t>Između ostalog i zato što malo dete treba da savlada korišćenje jezika i veštine komunikacije – saradnje sa drugim osobama. Razvoj ovih izuzetno značajnih veština može biti usporen ukoliko dete provodi vreme sa uređajima, a ne sa ljudima.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29E50DB-EC9E-47FA-BF6C-972863E79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58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00204484-6B3B-423E-B3C6-9D3DF2775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55" y="4033769"/>
            <a:ext cx="2748690" cy="27486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1EE49B0-D1E7-4289-AF1F-CDEB9E76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effectLst/>
              </a:rPr>
              <a:t>Video-igre?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2EDA6955-19F9-4D25-8137-3C0CB3893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70" y="1901950"/>
            <a:ext cx="7940661" cy="4123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2200" dirty="0"/>
              <a:t>Pojednostavljeno rečeno, </a:t>
            </a:r>
            <a:r>
              <a:rPr lang="sr-Latn-RS" sz="2200" b="1" dirty="0"/>
              <a:t>video-igre su sve igre koje se igraju na nekoj vrsti video displeja - ekrana, gde igrač ima mogućnost da upravlja događanjima na ekranu</a:t>
            </a:r>
            <a:r>
              <a:rPr lang="sr-Latn-RS" sz="2200" dirty="0"/>
              <a:t>. Dakle, i igre za mobilne telefone su video-igre, kao i stare arkadne igre.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EDF57DF5-793D-4B36-B6A5-170DACE7E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46B95BA-987E-4AEA-8529-14470B40A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105">
            <a:off x="467100" y="3323289"/>
            <a:ext cx="2863762" cy="19112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8CC8377-1B01-47D2-A679-D1A5209C3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70" y="3323289"/>
            <a:ext cx="3401829" cy="19112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2459384-1C1B-4B15-9270-87D8999026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 b="9718"/>
          <a:stretch/>
        </p:blipFill>
        <p:spPr>
          <a:xfrm>
            <a:off x="2892246" y="5229320"/>
            <a:ext cx="3401829" cy="1591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BAEEBC0-13B4-46A3-98EC-48B51BD26A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576">
            <a:off x="2922707" y="920230"/>
            <a:ext cx="607795" cy="6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2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568" y="374900"/>
            <a:ext cx="7024432" cy="76352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Koliko dugo dete može da igra?</a:t>
            </a:r>
            <a:endParaRPr lang="en-US" b="1" dirty="0">
              <a:effectLst/>
            </a:endParaRP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3A0BFBBA-F71A-43ED-9096-B48BE79B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5" y="1596540"/>
            <a:ext cx="6566313" cy="4886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sz="2200" u="sng" dirty="0"/>
              <a:t>Deca predškolskog uzrasta mogu da provode na internetu ili u igranju igara oko sat vremena dnevno </a:t>
            </a:r>
            <a:r>
              <a:rPr lang="sr-Latn-RS" sz="2200" dirty="0"/>
              <a:t>– ali to moraju biti sadržaji koje su roditelji proverili, a preporučuje se i zajedničko korišćenje/komunikacija sa detetom – objašnjavanje, komentarisanje.</a:t>
            </a:r>
          </a:p>
          <a:p>
            <a:pPr marL="0" indent="0" algn="just">
              <a:buNone/>
            </a:pPr>
            <a:endParaRPr lang="sr-Latn-RS" sz="2200" dirty="0"/>
          </a:p>
          <a:p>
            <a:pPr marL="0" indent="0" algn="just">
              <a:buNone/>
            </a:pPr>
            <a:r>
              <a:rPr lang="sr-Latn-RS" sz="2200" dirty="0"/>
              <a:t>U novim (vanrednim) uslovima će mnogi roditelji biti prinuđeni da prošire ovaj vremenski okvir, ali se zato treba držati proverenih (i raznovrsnih) sadržaja + korišćenja uz nadzor!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286739E-0150-40BC-92DA-8E14C9464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96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568" y="374900"/>
            <a:ext cx="7024432" cy="76352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Koliko dugo dete može da igra?</a:t>
            </a:r>
            <a:endParaRPr lang="en-US" b="1" dirty="0">
              <a:effectLst/>
            </a:endParaRP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3A0BFBBA-F71A-43ED-9096-B48BE79B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5" y="1596540"/>
            <a:ext cx="6566313" cy="4886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Latn-RS" sz="2200" u="sng" dirty="0"/>
              <a:t>Za decu koja imaju 6 i više godina preporučuje se individualni plan </a:t>
            </a:r>
            <a:r>
              <a:rPr lang="sr-Latn-RS" sz="2200" dirty="0"/>
              <a:t>– ne postoji univerzalni vremenski okvir – ali je važno da postoje </a:t>
            </a:r>
            <a:r>
              <a:rPr lang="sr-Latn-RS" sz="2200" b="1" dirty="0"/>
              <a:t>porodična pravila koja će osigurati da vreme ispred ekrana ne zameni spavanje, igru na otvorenom, razgovore uživo, fizičke aktivnosti i druga ponašanja značajna za zdravlje deteta</a:t>
            </a:r>
            <a:r>
              <a:rPr lang="sr-Latn-RS" sz="2200" dirty="0"/>
              <a:t>.</a:t>
            </a:r>
          </a:p>
          <a:p>
            <a:pPr marL="0" indent="0" algn="just">
              <a:buNone/>
            </a:pPr>
            <a:endParaRPr lang="sr-Latn-RS" sz="2200" dirty="0"/>
          </a:p>
          <a:p>
            <a:pPr marL="0" indent="0" algn="just">
              <a:buNone/>
            </a:pPr>
            <a:endParaRPr lang="sr-Latn-RS" sz="2200" dirty="0"/>
          </a:p>
          <a:p>
            <a:pPr marL="0" indent="0" algn="just">
              <a:buNone/>
            </a:pPr>
            <a:r>
              <a:rPr lang="sr-Latn-RS" sz="2200" dirty="0">
                <a:solidFill>
                  <a:srgbClr val="4D7FAA"/>
                </a:solidFill>
              </a:rPr>
              <a:t>Kada imate vremena možete pogledati</a:t>
            </a:r>
          </a:p>
          <a:p>
            <a:pPr marL="0" indent="0" algn="just">
              <a:buNone/>
            </a:pPr>
            <a:r>
              <a:rPr lang="sr-Latn-RS" sz="2200" dirty="0">
                <a:solidFill>
                  <a:srgbClr val="4D7FA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https://www.unicef.org/serbia/sites/unicef.org.serbia/files/2018-05/deca-u-digitalnom-svetu.pdf</a:t>
            </a:r>
            <a:endParaRPr lang="sr-Latn-RS" sz="2200" dirty="0">
              <a:solidFill>
                <a:srgbClr val="4D7FAA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140C9A0-D60D-4DF0-8440-8144E0779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7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28"/>
          <a:stretch/>
        </p:blipFill>
        <p:spPr>
          <a:xfrm>
            <a:off x="5474665" y="4952344"/>
            <a:ext cx="2528987" cy="1988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15" y="1417143"/>
            <a:ext cx="2445866" cy="2445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568" y="680310"/>
            <a:ext cx="7024432" cy="664481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Ne zaboravite da pratite igranje </a:t>
            </a:r>
            <a:br>
              <a:rPr lang="sr-Latn-RS" b="1" dirty="0">
                <a:effectLst/>
              </a:rPr>
            </a:br>
            <a:r>
              <a:rPr lang="sr-Latn-RS" b="1" dirty="0">
                <a:effectLst/>
              </a:rPr>
              <a:t>kao što pratite i druge detetove aktivnosti!</a:t>
            </a:r>
            <a:endParaRPr lang="en-US" b="1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65" y="3276295"/>
            <a:ext cx="4000500" cy="2486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35" y="2512770"/>
            <a:ext cx="3084575" cy="24432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417180C-E2EA-47B4-83D0-6F8F39A83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81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3" y="374900"/>
            <a:ext cx="7024432" cy="76352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A možete se igrati i zajedno!</a:t>
            </a:r>
            <a:endParaRPr lang="en-US" b="1" dirty="0">
              <a:effectLst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417180C-E2EA-47B4-83D0-6F8F39A83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  <p:pic>
        <p:nvPicPr>
          <p:cNvPr id="19" name="Čuvar mesta za sadržaj 18">
            <a:extLst>
              <a:ext uri="{FF2B5EF4-FFF2-40B4-BE49-F238E27FC236}">
                <a16:creationId xmlns:a16="http://schemas.microsoft.com/office/drawing/2014/main" id="{E20F30A8-A4F2-4B64-97B8-CAB5956CA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22" y="2207360"/>
            <a:ext cx="5466758" cy="428688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894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5" y="374900"/>
            <a:ext cx="7167985" cy="763525"/>
          </a:xfrm>
        </p:spPr>
        <p:txBody>
          <a:bodyPr>
            <a:noAutofit/>
          </a:bodyPr>
          <a:lstStyle/>
          <a:p>
            <a:r>
              <a:rPr lang="sr-Latn-RS" b="1" dirty="0">
                <a:solidFill>
                  <a:srgbClr val="F29D5D"/>
                </a:solidFill>
                <a:effectLst/>
                <a:latin typeface="+mn-lt"/>
              </a:rPr>
              <a:t>I sve će biti u redu!</a:t>
            </a:r>
            <a:endParaRPr lang="en-US" b="1" dirty="0">
              <a:solidFill>
                <a:srgbClr val="F29D5D"/>
              </a:solidFill>
              <a:effectLst/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10" y="2054655"/>
            <a:ext cx="6806281" cy="43237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76EC512-5C99-4FD6-9004-E91CC67A9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8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921" y="985719"/>
            <a:ext cx="6871725" cy="763525"/>
          </a:xfrm>
        </p:spPr>
        <p:txBody>
          <a:bodyPr>
            <a:noAutofit/>
          </a:bodyPr>
          <a:lstStyle/>
          <a:p>
            <a:pPr algn="ctr"/>
            <a:r>
              <a:rPr lang="sr-Latn-RS" sz="3900" b="1" dirty="0">
                <a:solidFill>
                  <a:srgbClr val="F29D5D"/>
                </a:solidFill>
                <a:effectLst/>
                <a:latin typeface="+mn-lt"/>
              </a:rPr>
              <a:t>Ostanite zdravo,</a:t>
            </a:r>
            <a:br>
              <a:rPr lang="sr-Latn-RS" sz="3900" b="1" dirty="0">
                <a:solidFill>
                  <a:srgbClr val="F29D5D"/>
                </a:solidFill>
                <a:effectLst/>
                <a:latin typeface="+mn-lt"/>
              </a:rPr>
            </a:br>
            <a:r>
              <a:rPr lang="sr-Latn-RS" sz="3900" b="1" dirty="0">
                <a:solidFill>
                  <a:srgbClr val="F29D5D"/>
                </a:solidFill>
                <a:effectLst/>
                <a:latin typeface="+mn-lt"/>
              </a:rPr>
              <a:t>čuvajte sebe i druge!</a:t>
            </a:r>
            <a:endParaRPr lang="en-US" sz="3900" b="1" dirty="0">
              <a:solidFill>
                <a:srgbClr val="F29D5D"/>
              </a:solidFill>
              <a:effectLst/>
              <a:latin typeface="+mn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76EC512-5C99-4FD6-9004-E91CC67A9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680310"/>
            <a:ext cx="1374345" cy="1374345"/>
          </a:xfrm>
          <a:prstGeom prst="rect">
            <a:avLst/>
          </a:prstGeom>
        </p:spPr>
      </p:pic>
      <p:pic>
        <p:nvPicPr>
          <p:cNvPr id="8" name="Čuvar mesta za sadržaj 7">
            <a:extLst>
              <a:ext uri="{FF2B5EF4-FFF2-40B4-BE49-F238E27FC236}">
                <a16:creationId xmlns:a16="http://schemas.microsoft.com/office/drawing/2014/main" id="{2B184CA9-9A35-453D-A710-7292BE65D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19" y="2144740"/>
            <a:ext cx="4807528" cy="3942864"/>
          </a:xfrm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9357EDC3-A852-4F9F-A9D9-2FFF33E39B22}"/>
              </a:ext>
            </a:extLst>
          </p:cNvPr>
          <p:cNvSpPr txBox="1"/>
          <p:nvPr/>
        </p:nvSpPr>
        <p:spPr>
          <a:xfrm>
            <a:off x="1976015" y="6483100"/>
            <a:ext cx="671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solidFill>
                  <a:srgbClr val="7299BC"/>
                </a:solidFill>
              </a:rPr>
              <a:t>Jelena Opsenica Kostić, Departman za psihologiju, FF Niš</a:t>
            </a:r>
          </a:p>
        </p:txBody>
      </p:sp>
    </p:spTree>
    <p:extLst>
      <p:ext uri="{BB962C8B-B14F-4D97-AF65-F5344CB8AC3E}">
        <p14:creationId xmlns:p14="http://schemas.microsoft.com/office/powerpoint/2010/main" val="214384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A9C6D6A6-4888-4F66-8B82-9EFC3652C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6363"/>
                    </a14:imgEffect>
                    <a14:imgEffect>
                      <a14:saturation sat="63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57"/>
          <a:stretch/>
        </p:blipFill>
        <p:spPr>
          <a:xfrm>
            <a:off x="1886258" y="3273703"/>
            <a:ext cx="5371483" cy="358429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1EE49B0-D1E7-4289-AF1F-CDEB9E76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70" y="910786"/>
            <a:ext cx="7940661" cy="763526"/>
          </a:xfrm>
        </p:spPr>
        <p:txBody>
          <a:bodyPr/>
          <a:lstStyle/>
          <a:p>
            <a:r>
              <a:rPr lang="sr-Latn-RS" b="1" dirty="0">
                <a:effectLst/>
              </a:rPr>
              <a:t>Novi uslovi, nove odluke!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2EDA6955-19F9-4D25-8137-3C0CB3893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70" y="1901950"/>
            <a:ext cx="7940661" cy="4123035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/>
              <a:t>Pokušaćemo da vam pomognemo u odlučivanju </a:t>
            </a:r>
          </a:p>
          <a:p>
            <a:pPr marL="0" indent="0" algn="ctr">
              <a:buNone/>
            </a:pPr>
            <a:r>
              <a:rPr lang="sr-Latn-RS" b="1" dirty="0"/>
              <a:t>da li </a:t>
            </a:r>
          </a:p>
          <a:p>
            <a:pPr marL="0" indent="0" algn="ctr">
              <a:buNone/>
            </a:pPr>
            <a:r>
              <a:rPr lang="sr-Latn-RS" b="1" dirty="0"/>
              <a:t>koliko </a:t>
            </a:r>
          </a:p>
          <a:p>
            <a:pPr marL="0" indent="0" algn="ctr">
              <a:buNone/>
            </a:pPr>
            <a:r>
              <a:rPr lang="sr-Latn-RS" b="1" dirty="0"/>
              <a:t>(i koje) </a:t>
            </a:r>
          </a:p>
          <a:p>
            <a:pPr marL="0" indent="0" algn="ctr">
              <a:buNone/>
            </a:pPr>
            <a:r>
              <a:rPr lang="sr-Latn-RS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video-igre</a:t>
            </a:r>
          </a:p>
          <a:p>
            <a:pPr marL="0" indent="0" algn="ctr">
              <a:buNone/>
            </a:pPr>
            <a:r>
              <a:rPr lang="sr-Latn-RS" b="1" dirty="0"/>
              <a:t>može da igra dete</a:t>
            </a:r>
            <a:r>
              <a:rPr lang="sr-Latn-RS" dirty="0"/>
              <a:t>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EDF57DF5-793D-4B36-B6A5-170DACE7E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1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60C67705-B1A3-420F-8149-829349C7F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050" flipH="1">
            <a:off x="6867962" y="5982041"/>
            <a:ext cx="297399" cy="2973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1EE49B0-D1E7-4289-AF1F-CDEB9E76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effectLst/>
              </a:rPr>
              <a:t>Napomena!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2EDA6955-19F9-4D25-8137-3C0CB3893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70" y="2054655"/>
            <a:ext cx="7940661" cy="3970330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/>
              <a:t>Ova prezentacija se odnosi na </a:t>
            </a:r>
            <a:r>
              <a:rPr lang="sr-Latn-RS" b="1" dirty="0"/>
              <a:t>decu</a:t>
            </a:r>
            <a:r>
              <a:rPr lang="sr-Latn-RS" dirty="0"/>
              <a:t>, </a:t>
            </a:r>
          </a:p>
          <a:p>
            <a:pPr marL="0" indent="0" algn="ctr">
              <a:buNone/>
            </a:pPr>
            <a:r>
              <a:rPr lang="sr-Latn-RS" dirty="0"/>
              <a:t>ne na adolescente i odrasle osobe – </a:t>
            </a:r>
          </a:p>
          <a:p>
            <a:pPr marL="0" indent="0" algn="ctr">
              <a:buNone/>
            </a:pPr>
            <a:r>
              <a:rPr lang="sr-Latn-RS" dirty="0"/>
              <a:t>starijim ’gejmerima’ ćemo pažnju posvetiti </a:t>
            </a:r>
          </a:p>
          <a:p>
            <a:pPr marL="0" indent="0" algn="ctr">
              <a:buNone/>
            </a:pPr>
            <a:r>
              <a:rPr lang="sr-Latn-RS" dirty="0"/>
              <a:t>drugom prilikom!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42B33CB-DA25-491C-B298-2B16668B6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77" y="4556819"/>
            <a:ext cx="2892245" cy="1926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Okvir za tekst 7">
            <a:extLst>
              <a:ext uri="{FF2B5EF4-FFF2-40B4-BE49-F238E27FC236}">
                <a16:creationId xmlns:a16="http://schemas.microsoft.com/office/drawing/2014/main" id="{8A08FD24-03D1-408D-B91B-D35EA0C010A9}"/>
              </a:ext>
            </a:extLst>
          </p:cNvPr>
          <p:cNvSpPr txBox="1"/>
          <p:nvPr/>
        </p:nvSpPr>
        <p:spPr>
          <a:xfrm>
            <a:off x="6009426" y="5647884"/>
            <a:ext cx="1679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rgbClr val="E95241"/>
                </a:solidFill>
              </a:rPr>
              <a:t>Shirley Curry,</a:t>
            </a:r>
          </a:p>
          <a:p>
            <a:r>
              <a:rPr lang="sr-Latn-RS" dirty="0">
                <a:solidFill>
                  <a:srgbClr val="E95241"/>
                </a:solidFill>
              </a:rPr>
              <a:t>'Gaming Grandma'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7E47E6C-A09C-497D-9470-3AF0CF3A7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8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solidFill>
                  <a:srgbClr val="F1592A"/>
                </a:solidFill>
                <a:effectLst/>
              </a:rPr>
              <a:t>Definicija igre</a:t>
            </a:r>
            <a:endParaRPr lang="en-US" b="1" dirty="0">
              <a:solidFill>
                <a:srgbClr val="F1592A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5" y="1596540"/>
            <a:ext cx="6860749" cy="519197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sr-Latn-RS" i="1" dirty="0">
                <a:solidFill>
                  <a:srgbClr val="3F6C96"/>
                </a:solidFill>
              </a:rPr>
              <a:t>Play</a:t>
            </a:r>
            <a:r>
              <a:rPr lang="sr-Latn-RS" dirty="0">
                <a:solidFill>
                  <a:srgbClr val="3F6C96"/>
                </a:solidFill>
              </a:rPr>
              <a:t> terapeuti (terapeuti igrom) definišu igru kao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mentalnu ili fizičku </a:t>
            </a:r>
            <a:r>
              <a:rPr lang="sr-Latn-RS" b="1" dirty="0">
                <a:solidFill>
                  <a:srgbClr val="C41620"/>
                </a:solidFill>
              </a:rPr>
              <a:t>slobodnu aktivnost </a:t>
            </a: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leisure activity</a:t>
            </a: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sr-Latn-RS" b="1" dirty="0">
                <a:solidFill>
                  <a:srgbClr val="C41620"/>
                </a:solidFill>
              </a:rPr>
              <a:t>koja se vrši iz čistog zadovoljstva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 ili zabave</a:t>
            </a: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i nema drugi cilj</a:t>
            </a: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r-Latn-RS" dirty="0">
                <a:solidFill>
                  <a:srgbClr val="3F6C96"/>
                </a:solidFill>
              </a:rPr>
              <a:t>Iz šire definicije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accent1">
                    <a:lumMod val="50000"/>
                  </a:schemeClr>
                </a:solidFill>
              </a:rPr>
              <a:t>ponašanje u okviru zamišljene i novostvorene realnosti (...) nije vođena pretpostavljenim koristima, već crpi motivaciju iz samog odigravanja zamišljenih događaja i uloga.</a:t>
            </a:r>
            <a:endParaRPr lang="sr-Latn-R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10"/>
          <a:stretch/>
        </p:blipFill>
        <p:spPr>
          <a:xfrm>
            <a:off x="5571448" y="2970885"/>
            <a:ext cx="2892244" cy="1904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9E89B98-B7F3-4CCD-8470-3D1E46FFD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6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374900"/>
            <a:ext cx="6413606" cy="763525"/>
          </a:xfrm>
        </p:spPr>
        <p:txBody>
          <a:bodyPr/>
          <a:lstStyle/>
          <a:p>
            <a:r>
              <a:rPr lang="sr-Latn-RS" b="1" dirty="0">
                <a:effectLst/>
              </a:rPr>
              <a:t>Da li ste protiv igre?</a:t>
            </a:r>
            <a:endParaRPr lang="en-US" b="1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0" y="2360065"/>
            <a:ext cx="4886560" cy="32611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0EBA3BBC-4556-4E0F-9F1B-9252300ABE3B}"/>
              </a:ext>
            </a:extLst>
          </p:cNvPr>
          <p:cNvSpPr txBox="1"/>
          <p:nvPr/>
        </p:nvSpPr>
        <p:spPr>
          <a:xfrm>
            <a:off x="2128719" y="6024985"/>
            <a:ext cx="5039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dirty="0">
                <a:solidFill>
                  <a:srgbClr val="E46C0A"/>
                </a:solidFill>
              </a:rPr>
              <a:t>Verovatno niste? ; 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EA9424-5671-4BD0-98F4-39FA7C8CA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4594" y="527605"/>
            <a:ext cx="6413606" cy="763525"/>
          </a:xfrm>
        </p:spPr>
        <p:txBody>
          <a:bodyPr>
            <a:noAutofit/>
          </a:bodyPr>
          <a:lstStyle/>
          <a:p>
            <a:r>
              <a:rPr lang="sr-Latn-RS" b="1" dirty="0">
                <a:effectLst/>
              </a:rPr>
              <a:t>A da li ste protiv igranja </a:t>
            </a:r>
            <a:br>
              <a:rPr lang="sr-Latn-RS" b="1" dirty="0">
                <a:effectLst/>
              </a:rPr>
            </a:br>
            <a:r>
              <a:rPr lang="sr-Latn-RS" b="1" dirty="0">
                <a:effectLst/>
              </a:rPr>
              <a:t>video-igara?</a:t>
            </a:r>
            <a:endParaRPr lang="en-US" b="1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13" y="2665475"/>
            <a:ext cx="5915025" cy="37052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Okvir za tekst 2">
            <a:extLst>
              <a:ext uri="{FF2B5EF4-FFF2-40B4-BE49-F238E27FC236}">
                <a16:creationId xmlns:a16="http://schemas.microsoft.com/office/drawing/2014/main" id="{C8358118-09CF-448F-B748-C6464D719E9F}"/>
              </a:ext>
            </a:extLst>
          </p:cNvPr>
          <p:cNvSpPr txBox="1"/>
          <p:nvPr/>
        </p:nvSpPr>
        <p:spPr>
          <a:xfrm rot="554947">
            <a:off x="6324261" y="2199360"/>
            <a:ext cx="2137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dirty="0">
                <a:solidFill>
                  <a:srgbClr val="E46C0A"/>
                </a:solidFill>
              </a:rPr>
              <a:t>Da li je sada teže dati odgovor?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7F81163-D860-4F36-A72F-D7CCBD281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56786"/>
            <a:ext cx="647090" cy="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64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1245</Words>
  <Application>Microsoft Office PowerPoint</Application>
  <PresentationFormat>Projekcija na ekranu (4:3)</PresentationFormat>
  <Paragraphs>146</Paragraphs>
  <Slides>45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45</vt:i4>
      </vt:variant>
    </vt:vector>
  </HeadingPairs>
  <TitlesOfParts>
    <vt:vector size="50" baseType="lpstr">
      <vt:lpstr>Arial</vt:lpstr>
      <vt:lpstr>Arial Black</vt:lpstr>
      <vt:lpstr>Calibri</vt:lpstr>
      <vt:lpstr>Jokerman</vt:lpstr>
      <vt:lpstr>Office Theme</vt:lpstr>
      <vt:lpstr>V i d e o - i g r e :  da li su               za vaše dete?</vt:lpstr>
      <vt:lpstr>Izmenjeni ritam života</vt:lpstr>
      <vt:lpstr>Izmenjeni ritam života</vt:lpstr>
      <vt:lpstr>Video-igre?</vt:lpstr>
      <vt:lpstr>Novi uslovi, nove odluke!</vt:lpstr>
      <vt:lpstr>Napomena!</vt:lpstr>
      <vt:lpstr>Definicija igre</vt:lpstr>
      <vt:lpstr>Da li ste protiv igre?</vt:lpstr>
      <vt:lpstr>A da li ste protiv igranja  video-igara?</vt:lpstr>
      <vt:lpstr>O čemu govore rezultati  naučnih istraživanja?</vt:lpstr>
      <vt:lpstr>Uzorak – mlade odrasle osobe</vt:lpstr>
      <vt:lpstr>Istraživanje sa decom (7-12 godina)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Istraživanja sa decom:  primeri igara koje su imale pozitivne kognitivne efekte</vt:lpstr>
      <vt:lpstr>Koje su još video-igre igre za decu?</vt:lpstr>
      <vt:lpstr>Igre za decu</vt:lpstr>
      <vt:lpstr>Igre za decu</vt:lpstr>
      <vt:lpstr>Igre za decu</vt:lpstr>
      <vt:lpstr>Igre za decu</vt:lpstr>
      <vt:lpstr>To su video-igre za decu!</vt:lpstr>
      <vt:lpstr>Postoje igre koje su namenjene starijim adolescentima i odraslima</vt:lpstr>
      <vt:lpstr>...a postoje i igre koje su kontroverzne</vt:lpstr>
      <vt:lpstr>Zašto su neke igre  namenjene starijim igračima?</vt:lpstr>
      <vt:lpstr>Zašto su neke igre  namenjene starijim igračima?</vt:lpstr>
      <vt:lpstr>Zašto su neke igre  namenjene starijim igračima?</vt:lpstr>
      <vt:lpstr>Drugi razlog za zao glas - ′zavisnost′</vt:lpstr>
      <vt:lpstr>Drugi razlog za zao glas - ′zavisnost′</vt:lpstr>
      <vt:lpstr>I kako ′presuditi′ igranju video-igara tokom detinjstva?</vt:lpstr>
      <vt:lpstr>Odaberite igru  koja odgovara uzrastu</vt:lpstr>
      <vt:lpstr>Odaberite igru  koja odgovara uzrastu</vt:lpstr>
      <vt:lpstr>Koliko dugo dete može da igra?</vt:lpstr>
      <vt:lpstr>Koliko dugo dete može da igra?</vt:lpstr>
      <vt:lpstr>Koliko dugo dete može da igra?</vt:lpstr>
      <vt:lpstr>Ne zaboravite da pratite igranje  kao što pratite i druge detetove aktivnosti!</vt:lpstr>
      <vt:lpstr>A možete se igrati i zajedno!</vt:lpstr>
      <vt:lpstr>I sve će biti u redu!</vt:lpstr>
      <vt:lpstr>Ostanite zdravo, čuvajte sebe i druge!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2014-11-29T20:05:49Z</dcterms:created>
  <dcterms:modified xsi:type="dcterms:W3CDTF">2020-04-04T12:42:57Z</dcterms:modified>
</cp:coreProperties>
</file>